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8" r:id="rId5"/>
    <p:sldId id="263" r:id="rId6"/>
    <p:sldId id="259" r:id="rId7"/>
    <p:sldId id="261" r:id="rId8"/>
    <p:sldId id="262"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2F4F0-E8D7-9D48-B598-BB51BB59A6E8}" v="28" dt="2023-06-18T01:32:24.4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098"/>
    <p:restoredTop sz="94694"/>
  </p:normalViewPr>
  <p:slideViewPr>
    <p:cSldViewPr snapToGrid="0" snapToObjects="1">
      <p:cViewPr varScale="1">
        <p:scale>
          <a:sx n="79" d="100"/>
          <a:sy n="79" d="100"/>
        </p:scale>
        <p:origin x="224"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6/24/23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6/24/23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geeksforgeeks.org/agile-vs-waterfall-project-management/"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7137-92E6-C64F-94C1-39F463EE3C50}"/>
              </a:ext>
            </a:extLst>
          </p:cNvPr>
          <p:cNvSpPr>
            <a:spLocks noGrp="1"/>
          </p:cNvSpPr>
          <p:nvPr>
            <p:ph type="ctrTitle"/>
          </p:nvPr>
        </p:nvSpPr>
        <p:spPr/>
        <p:txBody>
          <a:bodyPr/>
          <a:lstStyle/>
          <a:p>
            <a:r>
              <a:rPr lang="en-US" dirty="0"/>
              <a:t>Agile project Management</a:t>
            </a:r>
          </a:p>
        </p:txBody>
      </p:sp>
      <p:sp>
        <p:nvSpPr>
          <p:cNvPr id="3" name="Subtitle 2">
            <a:extLst>
              <a:ext uri="{FF2B5EF4-FFF2-40B4-BE49-F238E27FC236}">
                <a16:creationId xmlns:a16="http://schemas.microsoft.com/office/drawing/2014/main" id="{928DF98C-40F2-774F-ADD3-444CA294B055}"/>
              </a:ext>
            </a:extLst>
          </p:cNvPr>
          <p:cNvSpPr>
            <a:spLocks noGrp="1"/>
          </p:cNvSpPr>
          <p:nvPr>
            <p:ph type="subTitle" idx="1"/>
          </p:nvPr>
        </p:nvSpPr>
        <p:spPr/>
        <p:txBody>
          <a:bodyPr/>
          <a:lstStyle/>
          <a:p>
            <a:r>
              <a:rPr lang="en-US" dirty="0"/>
              <a:t>By: </a:t>
            </a:r>
            <a:r>
              <a:rPr lang="en-US" dirty="0" err="1"/>
              <a:t>latisha</a:t>
            </a:r>
            <a:r>
              <a:rPr lang="en-US" dirty="0"/>
              <a:t> m. Burnham</a:t>
            </a:r>
          </a:p>
          <a:p>
            <a:r>
              <a:rPr lang="en-US" dirty="0"/>
              <a:t>June 2023</a:t>
            </a:r>
          </a:p>
        </p:txBody>
      </p:sp>
    </p:spTree>
    <p:extLst>
      <p:ext uri="{BB962C8B-B14F-4D97-AF65-F5344CB8AC3E}">
        <p14:creationId xmlns:p14="http://schemas.microsoft.com/office/powerpoint/2010/main" val="163431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09918E-659A-604C-A6A5-4468918E3927}"/>
              </a:ext>
            </a:extLst>
          </p:cNvPr>
          <p:cNvSpPr>
            <a:spLocks noGrp="1"/>
          </p:cNvSpPr>
          <p:nvPr>
            <p:ph type="ctrTitle"/>
          </p:nvPr>
        </p:nvSpPr>
        <p:spPr>
          <a:xfrm>
            <a:off x="3962399" y="-143931"/>
            <a:ext cx="7197726" cy="2421464"/>
          </a:xfrm>
        </p:spPr>
        <p:txBody>
          <a:bodyPr/>
          <a:lstStyle/>
          <a:p>
            <a:r>
              <a:rPr lang="en-US" dirty="0"/>
              <a:t>References</a:t>
            </a:r>
          </a:p>
        </p:txBody>
      </p:sp>
      <p:sp>
        <p:nvSpPr>
          <p:cNvPr id="8" name="Subtitle 7">
            <a:extLst>
              <a:ext uri="{FF2B5EF4-FFF2-40B4-BE49-F238E27FC236}">
                <a16:creationId xmlns:a16="http://schemas.microsoft.com/office/drawing/2014/main" id="{3FB0B694-30CE-784C-8513-B7338E678288}"/>
              </a:ext>
            </a:extLst>
          </p:cNvPr>
          <p:cNvSpPr>
            <a:spLocks noGrp="1"/>
          </p:cNvSpPr>
          <p:nvPr>
            <p:ph type="subTitle" idx="1"/>
          </p:nvPr>
        </p:nvSpPr>
        <p:spPr>
          <a:xfrm>
            <a:off x="3962399" y="3369736"/>
            <a:ext cx="7197726" cy="2421464"/>
          </a:xfrm>
        </p:spPr>
        <p:txBody>
          <a:bodyPr>
            <a:normAutofit fontScale="47500" lnSpcReduction="20000"/>
          </a:bodyPr>
          <a:lstStyle/>
          <a:p>
            <a:pPr marL="0" marR="0" algn="l">
              <a:lnSpc>
                <a:spcPct val="200000"/>
              </a:lnSpc>
              <a:spcBef>
                <a:spcPts val="0"/>
              </a:spcBef>
              <a:spcAft>
                <a:spcPts val="0"/>
              </a:spcAft>
            </a:pPr>
            <a:r>
              <a:rPr lang="en-US" sz="2500" i="1" dirty="0">
                <a:effectLst/>
                <a:latin typeface="Arial Unicode MS" panose="020B0604020202020204" pitchFamily="34" charset="-128"/>
                <a:ea typeface="Arial Unicode MS" panose="020B0604020202020204" pitchFamily="34" charset="-128"/>
                <a:cs typeface="Arial Unicode MS" panose="020B0604020202020204" pitchFamily="34" charset="-128"/>
              </a:rPr>
              <a:t>Agile vs Waterfall Project Management</a:t>
            </a:r>
            <a:r>
              <a:rPr lang="en-US" sz="2500" dirty="0">
                <a:effectLst/>
                <a:latin typeface="Arial Unicode MS" panose="020B0604020202020204" pitchFamily="34" charset="-128"/>
                <a:ea typeface="Arial Unicode MS" panose="020B0604020202020204" pitchFamily="34" charset="-128"/>
                <a:cs typeface="Arial Unicode MS" panose="020B0604020202020204" pitchFamily="34" charset="-128"/>
              </a:rPr>
              <a:t>. (2022, April 6). </a:t>
            </a:r>
            <a:r>
              <a:rPr lang="en-US" sz="2500" dirty="0" err="1">
                <a:effectLst/>
                <a:latin typeface="Arial Unicode MS" panose="020B0604020202020204" pitchFamily="34" charset="-128"/>
                <a:ea typeface="Arial Unicode MS" panose="020B0604020202020204" pitchFamily="34" charset="-128"/>
                <a:cs typeface="Arial Unicode MS" panose="020B0604020202020204" pitchFamily="34" charset="-128"/>
              </a:rPr>
              <a:t>GeeksforGeeks</a:t>
            </a:r>
            <a:r>
              <a:rPr lang="en-US" sz="2500" dirty="0">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500" u="sng" dirty="0">
                <a:effectLst/>
                <a:latin typeface="Arial Unicode MS" panose="020B0604020202020204" pitchFamily="34" charset="-128"/>
                <a:ea typeface="Arial Unicode MS" panose="020B0604020202020204" pitchFamily="34" charset="-128"/>
                <a:cs typeface="Arial Unicode MS" panose="020B0604020202020204" pitchFamily="34" charset="-128"/>
                <a:hlinkClick r:id="rId2">
                  <a:extLst>
                    <a:ext uri="{A12FA001-AC4F-418D-AE19-62706E023703}">
                      <ahyp:hlinkClr xmlns:ahyp="http://schemas.microsoft.com/office/drawing/2018/hyperlinkcolor" val="tx"/>
                    </a:ext>
                  </a:extLst>
                </a:hlinkClick>
              </a:rPr>
              <a:t>https://www.geeksforgeeks.org/agile-vs-waterfall-project-management/</a:t>
            </a:r>
            <a:endParaRPr lang="en-US" sz="2500" dirty="0">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marL="0" marR="0" algn="l">
              <a:lnSpc>
                <a:spcPct val="200000"/>
              </a:lnSpc>
              <a:spcBef>
                <a:spcPts val="0"/>
              </a:spcBef>
              <a:spcAft>
                <a:spcPts val="0"/>
              </a:spcAft>
            </a:pPr>
            <a:r>
              <a:rPr lang="en-US" sz="2500" dirty="0">
                <a:effectLst/>
                <a:latin typeface="Arial Unicode MS" panose="020B0604020202020204" pitchFamily="34" charset="-128"/>
                <a:ea typeface="Arial Unicode MS" panose="020B0604020202020204" pitchFamily="34" charset="-128"/>
                <a:cs typeface="Arial Unicode MS" panose="020B0604020202020204" pitchFamily="34" charset="-128"/>
              </a:rPr>
              <a:t> </a:t>
            </a:r>
          </a:p>
          <a:p>
            <a:pPr marL="0" marR="0" algn="l">
              <a:lnSpc>
                <a:spcPct val="200000"/>
              </a:lnSpc>
              <a:spcBef>
                <a:spcPts val="0"/>
              </a:spcBef>
              <a:spcAft>
                <a:spcPts val="0"/>
              </a:spcAft>
            </a:pPr>
            <a:r>
              <a:rPr lang="en-US" sz="2500" dirty="0">
                <a:effectLst/>
                <a:latin typeface="Arial Unicode MS" panose="020B0604020202020204" pitchFamily="34" charset="-128"/>
                <a:ea typeface="Arial Unicode MS" panose="020B0604020202020204" pitchFamily="34" charset="-128"/>
                <a:cs typeface="Arial Unicode MS" panose="020B0604020202020204" pitchFamily="34" charset="-128"/>
              </a:rPr>
              <a:t> </a:t>
            </a:r>
          </a:p>
          <a:p>
            <a:pPr marL="0" marR="0" algn="l">
              <a:lnSpc>
                <a:spcPct val="200000"/>
              </a:lnSpc>
              <a:spcBef>
                <a:spcPts val="0"/>
              </a:spcBef>
              <a:spcAft>
                <a:spcPts val="0"/>
              </a:spcAft>
            </a:pPr>
            <a:r>
              <a:rPr lang="en-US" sz="2500" dirty="0">
                <a:effectLst/>
                <a:latin typeface="Arial Unicode MS" panose="020B0604020202020204" pitchFamily="34" charset="-128"/>
                <a:ea typeface="Arial Unicode MS" panose="020B0604020202020204" pitchFamily="34" charset="-128"/>
                <a:cs typeface="Arial Unicode MS" panose="020B0604020202020204" pitchFamily="34" charset="-128"/>
              </a:rPr>
              <a:t>Agile Manifesto. (2001). </a:t>
            </a:r>
            <a:r>
              <a:rPr lang="en-US" sz="2500" i="1" dirty="0">
                <a:effectLst/>
                <a:latin typeface="Arial Unicode MS" panose="020B0604020202020204" pitchFamily="34" charset="-128"/>
                <a:ea typeface="Arial Unicode MS" panose="020B0604020202020204" pitchFamily="34" charset="-128"/>
                <a:cs typeface="Arial Unicode MS" panose="020B0604020202020204" pitchFamily="34" charset="-128"/>
              </a:rPr>
              <a:t>Manifesto for Agile Software Development</a:t>
            </a:r>
            <a:r>
              <a:rPr lang="en-US" sz="2500" dirty="0">
                <a:effectLst/>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500" dirty="0" err="1">
                <a:effectLst/>
                <a:latin typeface="Arial Unicode MS" panose="020B0604020202020204" pitchFamily="34" charset="-128"/>
                <a:ea typeface="Arial Unicode MS" panose="020B0604020202020204" pitchFamily="34" charset="-128"/>
                <a:cs typeface="Arial Unicode MS" panose="020B0604020202020204" pitchFamily="34" charset="-128"/>
              </a:rPr>
              <a:t>Agilemanifesto.org</a:t>
            </a:r>
            <a:r>
              <a:rPr lang="en-US" sz="2500" dirty="0">
                <a:effectLst/>
                <a:latin typeface="Arial Unicode MS" panose="020B0604020202020204" pitchFamily="34" charset="-128"/>
                <a:ea typeface="Arial Unicode MS" panose="020B0604020202020204" pitchFamily="34" charset="-128"/>
                <a:cs typeface="Arial Unicode MS" panose="020B0604020202020204" pitchFamily="34" charset="-128"/>
              </a:rPr>
              <a:t>. https://</a:t>
            </a:r>
            <a:r>
              <a:rPr lang="en-US" sz="2500" dirty="0" err="1">
                <a:effectLst/>
                <a:latin typeface="Arial Unicode MS" panose="020B0604020202020204" pitchFamily="34" charset="-128"/>
                <a:ea typeface="Arial Unicode MS" panose="020B0604020202020204" pitchFamily="34" charset="-128"/>
                <a:cs typeface="Arial Unicode MS" panose="020B0604020202020204" pitchFamily="34" charset="-128"/>
              </a:rPr>
              <a:t>agilemanifesto.org</a:t>
            </a:r>
            <a:r>
              <a:rPr lang="en-US" sz="2500" dirty="0">
                <a:effectLst/>
                <a:latin typeface="Arial Unicode MS" panose="020B0604020202020204" pitchFamily="34" charset="-128"/>
                <a:ea typeface="Arial Unicode MS" panose="020B0604020202020204" pitchFamily="34" charset="-128"/>
                <a:cs typeface="Arial Unicode MS" panose="020B0604020202020204" pitchFamily="34" charset="-128"/>
              </a:rPr>
              <a:t>/</a:t>
            </a:r>
          </a:p>
          <a:p>
            <a:endParaRPr lang="en-US" dirty="0"/>
          </a:p>
        </p:txBody>
      </p:sp>
    </p:spTree>
    <p:extLst>
      <p:ext uri="{BB962C8B-B14F-4D97-AF65-F5344CB8AC3E}">
        <p14:creationId xmlns:p14="http://schemas.microsoft.com/office/powerpoint/2010/main" val="1378453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A5DE-F64F-0743-81F3-8E320F50C825}"/>
              </a:ext>
            </a:extLst>
          </p:cNvPr>
          <p:cNvSpPr>
            <a:spLocks noGrp="1"/>
          </p:cNvSpPr>
          <p:nvPr>
            <p:ph type="title"/>
          </p:nvPr>
        </p:nvSpPr>
        <p:spPr/>
        <p:txBody>
          <a:bodyPr>
            <a:normAutofit/>
          </a:bodyPr>
          <a:lstStyle/>
          <a:p>
            <a:pPr algn="ctr"/>
            <a:r>
              <a:rPr lang="en-US" sz="6000" dirty="0">
                <a:latin typeface="American Typewriter" panose="02090604020004020304" pitchFamily="18" charset="77"/>
              </a:rPr>
              <a:t>history</a:t>
            </a:r>
          </a:p>
        </p:txBody>
      </p:sp>
      <p:sp>
        <p:nvSpPr>
          <p:cNvPr id="3" name="Content Placeholder 2">
            <a:extLst>
              <a:ext uri="{FF2B5EF4-FFF2-40B4-BE49-F238E27FC236}">
                <a16:creationId xmlns:a16="http://schemas.microsoft.com/office/drawing/2014/main" id="{57896D87-2B7F-394B-BDE2-1F59915E3E41}"/>
              </a:ext>
            </a:extLst>
          </p:cNvPr>
          <p:cNvSpPr>
            <a:spLocks noGrp="1"/>
          </p:cNvSpPr>
          <p:nvPr>
            <p:ph idx="1"/>
          </p:nvPr>
        </p:nvSpPr>
        <p:spPr/>
        <p:txBody>
          <a:bodyPr/>
          <a:lstStyle/>
          <a:p>
            <a:endParaRPr lang="en-US" dirty="0">
              <a:latin typeface="Cambria" panose="02040503050406030204" pitchFamily="18" charset="0"/>
            </a:endParaRPr>
          </a:p>
          <a:p>
            <a:r>
              <a:rPr lang="en-US" dirty="0">
                <a:latin typeface="Cambria" panose="02040503050406030204" pitchFamily="18" charset="0"/>
              </a:rPr>
              <a:t>Developed by Ken </a:t>
            </a:r>
            <a:r>
              <a:rPr lang="en-US" dirty="0" err="1">
                <a:latin typeface="Cambria" panose="02040503050406030204" pitchFamily="18" charset="0"/>
              </a:rPr>
              <a:t>Schwaber</a:t>
            </a:r>
            <a:r>
              <a:rPr lang="en-US" dirty="0">
                <a:latin typeface="Cambria" panose="02040503050406030204" pitchFamily="18" charset="0"/>
              </a:rPr>
              <a:t> and Jeff Sutherland in the late 1990s.</a:t>
            </a:r>
          </a:p>
          <a:p>
            <a:r>
              <a:rPr lang="en-US" dirty="0">
                <a:latin typeface="Cambria" panose="02040503050406030204" pitchFamily="18" charset="0"/>
              </a:rPr>
              <a:t>Agile was created to provide quick and efficient production of customer products through incremental development centered around continuous communication.</a:t>
            </a:r>
          </a:p>
          <a:p>
            <a:r>
              <a:rPr lang="en-US" dirty="0">
                <a:latin typeface="Cambria" panose="02040503050406030204" pitchFamily="18" charset="0"/>
              </a:rPr>
              <a:t>Agile is an adaptive approach to project management that focuses on the idea the ability to adjust and change as the project develops. Agile understands that not all projects start well defined and planned in the beginning.</a:t>
            </a:r>
          </a:p>
          <a:p>
            <a:r>
              <a:rPr lang="en-US" dirty="0">
                <a:latin typeface="Cambria" panose="02040503050406030204" pitchFamily="18" charset="0"/>
              </a:rPr>
              <a:t>Agile practices the values and principles laid out in the Agile Manifesto created in 2001.</a:t>
            </a:r>
          </a:p>
          <a:p>
            <a:endParaRPr lang="en-US" dirty="0"/>
          </a:p>
        </p:txBody>
      </p:sp>
    </p:spTree>
    <p:extLst>
      <p:ext uri="{BB962C8B-B14F-4D97-AF65-F5344CB8AC3E}">
        <p14:creationId xmlns:p14="http://schemas.microsoft.com/office/powerpoint/2010/main" val="28241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3B52-01D6-D546-B8E7-4F6BC58BC047}"/>
              </a:ext>
            </a:extLst>
          </p:cNvPr>
          <p:cNvSpPr>
            <a:spLocks noGrp="1"/>
          </p:cNvSpPr>
          <p:nvPr>
            <p:ph type="title"/>
          </p:nvPr>
        </p:nvSpPr>
        <p:spPr/>
        <p:txBody>
          <a:bodyPr/>
          <a:lstStyle/>
          <a:p>
            <a:pPr algn="ctr"/>
            <a:r>
              <a:rPr lang="en-US" dirty="0"/>
              <a:t>Agile manifesto</a:t>
            </a:r>
          </a:p>
        </p:txBody>
      </p:sp>
      <p:sp>
        <p:nvSpPr>
          <p:cNvPr id="3" name="Content Placeholder 2">
            <a:extLst>
              <a:ext uri="{FF2B5EF4-FFF2-40B4-BE49-F238E27FC236}">
                <a16:creationId xmlns:a16="http://schemas.microsoft.com/office/drawing/2014/main" id="{CA153A69-F1B0-634A-B9C2-0F6C975B5930}"/>
              </a:ext>
            </a:extLst>
          </p:cNvPr>
          <p:cNvSpPr>
            <a:spLocks noGrp="1"/>
          </p:cNvSpPr>
          <p:nvPr>
            <p:ph idx="1"/>
          </p:nvPr>
        </p:nvSpPr>
        <p:spPr/>
        <p:txBody>
          <a:bodyPr/>
          <a:lstStyle/>
          <a:p>
            <a:r>
              <a:rPr lang="en-US" dirty="0"/>
              <a:t>The Agile Manifesto lays out the values behind Agile. In their statements, the items on the left and right of the statements have value. However, more value should be placed onto the items on the left.</a:t>
            </a:r>
          </a:p>
          <a:p>
            <a:pPr lvl="1"/>
            <a:r>
              <a:rPr lang="en-US" sz="1800" b="1" dirty="0"/>
              <a:t>Individuals  and interactions </a:t>
            </a:r>
            <a:r>
              <a:rPr lang="en-US" sz="1800" dirty="0"/>
              <a:t>over processes and tools</a:t>
            </a:r>
          </a:p>
          <a:p>
            <a:pPr lvl="1"/>
            <a:r>
              <a:rPr lang="en-US" sz="1800" b="1" dirty="0"/>
              <a:t>Working software </a:t>
            </a:r>
            <a:r>
              <a:rPr lang="en-US" sz="1800" dirty="0"/>
              <a:t>over comprehensive documentation</a:t>
            </a:r>
          </a:p>
          <a:p>
            <a:pPr lvl="1"/>
            <a:r>
              <a:rPr lang="en-US" sz="1800" b="1" dirty="0"/>
              <a:t>Customer collaboration </a:t>
            </a:r>
            <a:r>
              <a:rPr lang="en-US" sz="1800" dirty="0"/>
              <a:t>over contract negotiation</a:t>
            </a:r>
          </a:p>
          <a:p>
            <a:pPr lvl="1"/>
            <a:r>
              <a:rPr lang="en-US" sz="1800" b="1" dirty="0"/>
              <a:t>Responding to change </a:t>
            </a:r>
            <a:r>
              <a:rPr lang="en-US" sz="1800" dirty="0"/>
              <a:t>over following the plan</a:t>
            </a:r>
          </a:p>
          <a:p>
            <a:pPr lvl="1"/>
            <a:endParaRPr lang="en-US" sz="1800" dirty="0"/>
          </a:p>
          <a:p>
            <a:pPr marL="457200" lvl="1" indent="0">
              <a:buNone/>
            </a:pPr>
            <a:r>
              <a:rPr lang="en-US" sz="2000" b="0" i="0" dirty="0">
                <a:effectLst/>
                <a:latin typeface="Roboto" panose="02000000000000000000" pitchFamily="2" charset="0"/>
              </a:rPr>
              <a:t>														(Agile Manifesto, 2001)</a:t>
            </a:r>
            <a:endParaRPr lang="en-US" sz="1800" dirty="0"/>
          </a:p>
        </p:txBody>
      </p:sp>
      <p:pic>
        <p:nvPicPr>
          <p:cNvPr id="5" name="Picture 4" descr="Open notebook">
            <a:extLst>
              <a:ext uri="{FF2B5EF4-FFF2-40B4-BE49-F238E27FC236}">
                <a16:creationId xmlns:a16="http://schemas.microsoft.com/office/drawing/2014/main" id="{0244D5EF-9946-DF44-BD93-945E5E9DCFDA}"/>
              </a:ext>
            </a:extLst>
          </p:cNvPr>
          <p:cNvPicPr>
            <a:picLocks noChangeAspect="1"/>
          </p:cNvPicPr>
          <p:nvPr/>
        </p:nvPicPr>
        <p:blipFill>
          <a:blip r:embed="rId2" cstate="email">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3066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val="0"/>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D82E-55DC-B547-923B-96DF72B7FCD0}"/>
              </a:ext>
            </a:extLst>
          </p:cNvPr>
          <p:cNvSpPr>
            <a:spLocks noGrp="1"/>
          </p:cNvSpPr>
          <p:nvPr>
            <p:ph type="title"/>
          </p:nvPr>
        </p:nvSpPr>
        <p:spPr>
          <a:xfrm>
            <a:off x="825909" y="808055"/>
            <a:ext cx="3979205" cy="1453363"/>
          </a:xfrm>
        </p:spPr>
        <p:txBody>
          <a:bodyPr>
            <a:normAutofit/>
          </a:bodyPr>
          <a:lstStyle/>
          <a:p>
            <a:pPr algn="ctr"/>
            <a:r>
              <a:rPr lang="en-US" dirty="0"/>
              <a:t>AGILE VS WATERFALL</a:t>
            </a:r>
          </a:p>
        </p:txBody>
      </p:sp>
      <p:sp>
        <p:nvSpPr>
          <p:cNvPr id="9" name="Content Placeholder 8">
            <a:extLst>
              <a:ext uri="{FF2B5EF4-FFF2-40B4-BE49-F238E27FC236}">
                <a16:creationId xmlns:a16="http://schemas.microsoft.com/office/drawing/2014/main" id="{61DE265E-B5C1-AA75-2B2D-6DF1BBA6AF8B}"/>
              </a:ext>
            </a:extLst>
          </p:cNvPr>
          <p:cNvSpPr>
            <a:spLocks noGrp="1"/>
          </p:cNvSpPr>
          <p:nvPr>
            <p:ph idx="1"/>
          </p:nvPr>
        </p:nvSpPr>
        <p:spPr>
          <a:xfrm>
            <a:off x="802178" y="2261420"/>
            <a:ext cx="4002936" cy="3637935"/>
          </a:xfrm>
        </p:spPr>
        <p:txBody>
          <a:bodyPr>
            <a:normAutofit fontScale="85000" lnSpcReduction="10000"/>
          </a:bodyPr>
          <a:lstStyle/>
          <a:p>
            <a:r>
              <a:rPr lang="en-US" dirty="0"/>
              <a:t>Agile allots for change during the development process unlike waterfall. </a:t>
            </a:r>
          </a:p>
          <a:p>
            <a:r>
              <a:rPr lang="en-US" dirty="0"/>
              <a:t>Agile requires teams to communicate during and after the development process.</a:t>
            </a:r>
          </a:p>
          <a:p>
            <a:r>
              <a:rPr lang="en-US" dirty="0"/>
              <a:t>Agile involves the client in the development process to ensure that the client is always aware of the projects status. This ensures that the client is satisfied with the products end result versus waiting until the end to see the outcome.</a:t>
            </a:r>
          </a:p>
          <a:p>
            <a:r>
              <a:rPr lang="en-US" dirty="0"/>
              <a:t>Waterfall flows a linear structure that only allows the team to move forward in the stages of development and planning. This leaves no room for changes since they are unable to go back in the model. </a:t>
            </a:r>
          </a:p>
        </p:txBody>
      </p:sp>
      <p:pic>
        <p:nvPicPr>
          <p:cNvPr id="5" name="Content Placeholder 4" descr="A picture containing text, screenshot, font, diagram&#10;&#10;Description automatically generated">
            <a:extLst>
              <a:ext uri="{FF2B5EF4-FFF2-40B4-BE49-F238E27FC236}">
                <a16:creationId xmlns:a16="http://schemas.microsoft.com/office/drawing/2014/main" id="{220D2365-35F2-AE41-AAE2-442453AE601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89752" y="1283001"/>
            <a:ext cx="6095593" cy="46163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A095025F-AE90-EE43-8F62-802E7612C6EA}"/>
              </a:ext>
            </a:extLst>
          </p:cNvPr>
          <p:cNvSpPr txBox="1"/>
          <p:nvPr/>
        </p:nvSpPr>
        <p:spPr>
          <a:xfrm>
            <a:off x="5614226" y="5899354"/>
            <a:ext cx="5446644" cy="369332"/>
          </a:xfrm>
          <a:prstGeom prst="rect">
            <a:avLst/>
          </a:prstGeom>
          <a:noFill/>
        </p:spPr>
        <p:txBody>
          <a:bodyPr wrap="square" rtlCol="0">
            <a:spAutoFit/>
          </a:bodyPr>
          <a:lstStyle/>
          <a:p>
            <a:r>
              <a:rPr lang="en-US" b="0" i="0" dirty="0">
                <a:solidFill>
                  <a:schemeClr val="tx1">
                    <a:lumMod val="95000"/>
                  </a:schemeClr>
                </a:solidFill>
                <a:effectLst/>
                <a:latin typeface="Roboto" panose="020F0502020204030204" pitchFamily="34" charset="0"/>
              </a:rPr>
              <a:t>(</a:t>
            </a:r>
            <a:r>
              <a:rPr lang="en-US" b="0" i="1" dirty="0">
                <a:solidFill>
                  <a:schemeClr val="tx1">
                    <a:lumMod val="95000"/>
                  </a:schemeClr>
                </a:solidFill>
                <a:effectLst/>
                <a:latin typeface="Roboto" panose="020F0502020204030204" pitchFamily="34" charset="0"/>
              </a:rPr>
              <a:t>Agile vs Waterfall Project Management</a:t>
            </a:r>
            <a:r>
              <a:rPr lang="en-US" b="0" i="0" dirty="0">
                <a:solidFill>
                  <a:schemeClr val="tx1">
                    <a:lumMod val="95000"/>
                  </a:schemeClr>
                </a:solidFill>
                <a:effectLst/>
                <a:latin typeface="Roboto" panose="020F0502020204030204" pitchFamily="34" charset="0"/>
              </a:rPr>
              <a:t>, 2022)</a:t>
            </a:r>
            <a:endParaRPr lang="en-US" dirty="0">
              <a:solidFill>
                <a:schemeClr val="tx1">
                  <a:lumMod val="95000"/>
                </a:schemeClr>
              </a:solidFill>
            </a:endParaRPr>
          </a:p>
        </p:txBody>
      </p:sp>
    </p:spTree>
    <p:extLst>
      <p:ext uri="{BB962C8B-B14F-4D97-AF65-F5344CB8AC3E}">
        <p14:creationId xmlns:p14="http://schemas.microsoft.com/office/powerpoint/2010/main" val="22869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2A49-3CDF-544E-AA0E-F696FC245636}"/>
              </a:ext>
            </a:extLst>
          </p:cNvPr>
          <p:cNvSpPr>
            <a:spLocks noGrp="1"/>
          </p:cNvSpPr>
          <p:nvPr>
            <p:ph type="title"/>
          </p:nvPr>
        </p:nvSpPr>
        <p:spPr/>
        <p:txBody>
          <a:bodyPr/>
          <a:lstStyle/>
          <a:p>
            <a:pPr algn="ctr"/>
            <a:r>
              <a:rPr lang="en-US" dirty="0">
                <a:latin typeface="Avenir Next Condensed" panose="020B0506020202020204" pitchFamily="34" charset="0"/>
                <a:cs typeface="Al Bayan Plain" pitchFamily="2" charset="-78"/>
              </a:rPr>
              <a:t>SDLC- AGILE Methodology</a:t>
            </a:r>
          </a:p>
        </p:txBody>
      </p:sp>
      <p:sp>
        <p:nvSpPr>
          <p:cNvPr id="3" name="Content Placeholder 2">
            <a:extLst>
              <a:ext uri="{FF2B5EF4-FFF2-40B4-BE49-F238E27FC236}">
                <a16:creationId xmlns:a16="http://schemas.microsoft.com/office/drawing/2014/main" id="{6E0B4D7E-C2E3-7741-A40A-779EA1BFEF3E}"/>
              </a:ext>
            </a:extLst>
          </p:cNvPr>
          <p:cNvSpPr>
            <a:spLocks noGrp="1"/>
          </p:cNvSpPr>
          <p:nvPr>
            <p:ph idx="1"/>
          </p:nvPr>
        </p:nvSpPr>
        <p:spPr/>
        <p:txBody>
          <a:bodyPr>
            <a:normAutofit fontScale="92500" lnSpcReduction="20000"/>
          </a:bodyPr>
          <a:lstStyle/>
          <a:p>
            <a:r>
              <a:rPr lang="en-US" dirty="0">
                <a:latin typeface="Cambria" panose="02040503050406030204" pitchFamily="18" charset="0"/>
              </a:rPr>
              <a:t>Stages of the Agile SDLC:</a:t>
            </a:r>
          </a:p>
          <a:p>
            <a:pPr marL="800100" lvl="1" indent="-342900">
              <a:buFont typeface="+mj-lt"/>
              <a:buAutoNum type="arabicPeriod"/>
            </a:pPr>
            <a:r>
              <a:rPr lang="en-US" dirty="0">
                <a:latin typeface="Cambria" panose="02040503050406030204" pitchFamily="18" charset="0"/>
              </a:rPr>
              <a:t>Planning/Vision: The Product Owner meets with client and stakeholders to discuss the projects details.</a:t>
            </a:r>
          </a:p>
          <a:p>
            <a:pPr marL="800100" lvl="1" indent="-342900">
              <a:buFont typeface="+mj-lt"/>
              <a:buAutoNum type="arabicPeriod"/>
            </a:pPr>
            <a:r>
              <a:rPr lang="en-US" dirty="0">
                <a:latin typeface="Cambria" panose="02040503050406030204" pitchFamily="18" charset="0"/>
              </a:rPr>
              <a:t>Defining/User Stories/Sprint Backlog: The Product Owner and Scrum Master plan the sprints using the product backlog and user stories to the lay out the requirements. The team decides on how much they can complete during the sprint and organizes the scrum board accordingly.</a:t>
            </a:r>
          </a:p>
          <a:p>
            <a:pPr marL="800100" lvl="1" indent="-342900">
              <a:buFont typeface="+mj-lt"/>
              <a:buAutoNum type="arabicPeriod"/>
            </a:pPr>
            <a:r>
              <a:rPr lang="en-US" dirty="0">
                <a:latin typeface="Cambria" panose="02040503050406030204" pitchFamily="18" charset="0"/>
              </a:rPr>
              <a:t>Development: The development team and the Scrum Master work through the user stories to develop a ”done” product before sending to testing. </a:t>
            </a:r>
          </a:p>
          <a:p>
            <a:pPr marL="800100" lvl="1" indent="-342900">
              <a:buFont typeface="+mj-lt"/>
              <a:buAutoNum type="arabicPeriod"/>
            </a:pPr>
            <a:r>
              <a:rPr lang="en-US" dirty="0">
                <a:latin typeface="Cambria" panose="02040503050406030204" pitchFamily="18" charset="0"/>
              </a:rPr>
              <a:t>Testing: Test the development teams and check for bugs or potentially crashes.</a:t>
            </a:r>
          </a:p>
          <a:p>
            <a:pPr marL="800100" lvl="1" indent="-342900">
              <a:buFont typeface="+mj-lt"/>
              <a:buAutoNum type="arabicPeriod"/>
            </a:pPr>
            <a:r>
              <a:rPr lang="en-US" dirty="0">
                <a:latin typeface="Cambria" panose="02040503050406030204" pitchFamily="18" charset="0"/>
              </a:rPr>
              <a:t>Deployment: Product is released to the public.</a:t>
            </a:r>
          </a:p>
          <a:p>
            <a:pPr marL="800100" lvl="1" indent="-342900">
              <a:buFont typeface="+mj-lt"/>
              <a:buAutoNum type="arabicPeriod"/>
            </a:pPr>
            <a:endParaRPr lang="en-US" dirty="0">
              <a:latin typeface="Cambria" panose="02040503050406030204" pitchFamily="18" charset="0"/>
            </a:endParaRPr>
          </a:p>
          <a:p>
            <a:r>
              <a:rPr lang="en-US" dirty="0">
                <a:latin typeface="Cambria" panose="02040503050406030204" pitchFamily="18" charset="0"/>
              </a:rPr>
              <a:t>This process is repeated in sprints that last anywhere from 2 to 4 weeks. This allows for flexibility and openness to product changes.</a:t>
            </a:r>
          </a:p>
          <a:p>
            <a:pPr marL="0" indent="0">
              <a:buNone/>
            </a:pPr>
            <a:endParaRPr lang="en-US" dirty="0"/>
          </a:p>
        </p:txBody>
      </p:sp>
      <p:pic>
        <p:nvPicPr>
          <p:cNvPr id="5" name="Picture 4" descr="Black puzzle pieces">
            <a:extLst>
              <a:ext uri="{FF2B5EF4-FFF2-40B4-BE49-F238E27FC236}">
                <a16:creationId xmlns:a16="http://schemas.microsoft.com/office/drawing/2014/main" id="{E21A3534-776C-B647-9FCC-16395A228053}"/>
              </a:ext>
            </a:extLst>
          </p:cNvPr>
          <p:cNvPicPr>
            <a:picLocks noChangeAspect="1"/>
          </p:cNvPicPr>
          <p:nvPr/>
        </p:nvPicPr>
        <p:blipFill>
          <a:blip r:embed="rId2" cstate="email">
            <a:alphaModFix amt="20000"/>
            <a:extLst>
              <a:ext uri="{28A0092B-C50C-407E-A947-70E740481C1C}">
                <a14:useLocalDpi xmlns:a14="http://schemas.microsoft.com/office/drawing/2010/main" val="0"/>
              </a:ext>
            </a:extLst>
          </a:blip>
          <a:stretch>
            <a:fillRect/>
          </a:stretch>
        </p:blipFill>
        <p:spPr>
          <a:xfrm>
            <a:off x="0" y="155324"/>
            <a:ext cx="12192000" cy="6547352"/>
          </a:xfrm>
          <a:prstGeom prst="rect">
            <a:avLst/>
          </a:prstGeom>
        </p:spPr>
      </p:pic>
    </p:spTree>
    <p:extLst>
      <p:ext uri="{BB962C8B-B14F-4D97-AF65-F5344CB8AC3E}">
        <p14:creationId xmlns:p14="http://schemas.microsoft.com/office/powerpoint/2010/main" val="1670892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A5B1F-8708-C84F-9B1E-3578F386D5DA}"/>
              </a:ext>
            </a:extLst>
          </p:cNvPr>
          <p:cNvSpPr>
            <a:spLocks noGrp="1"/>
          </p:cNvSpPr>
          <p:nvPr>
            <p:ph type="title"/>
          </p:nvPr>
        </p:nvSpPr>
        <p:spPr/>
        <p:txBody>
          <a:bodyPr/>
          <a:lstStyle/>
          <a:p>
            <a:r>
              <a:rPr lang="en-US" dirty="0">
                <a:latin typeface="American Typewriter" panose="02090604020004020304" pitchFamily="18" charset="77"/>
              </a:rPr>
              <a:t>Scrum Approach</a:t>
            </a:r>
          </a:p>
        </p:txBody>
      </p:sp>
      <p:sp>
        <p:nvSpPr>
          <p:cNvPr id="3" name="Content Placeholder 2">
            <a:extLst>
              <a:ext uri="{FF2B5EF4-FFF2-40B4-BE49-F238E27FC236}">
                <a16:creationId xmlns:a16="http://schemas.microsoft.com/office/drawing/2014/main" id="{7342B27D-4037-D04A-B538-C0A524169140}"/>
              </a:ext>
            </a:extLst>
          </p:cNvPr>
          <p:cNvSpPr>
            <a:spLocks noGrp="1"/>
          </p:cNvSpPr>
          <p:nvPr>
            <p:ph sz="half" idx="1"/>
          </p:nvPr>
        </p:nvSpPr>
        <p:spPr/>
        <p:txBody>
          <a:bodyPr/>
          <a:lstStyle/>
          <a:p>
            <a:r>
              <a:rPr lang="en-US" dirty="0"/>
              <a:t>Most used agile methodology.</a:t>
            </a:r>
          </a:p>
          <a:p>
            <a:r>
              <a:rPr lang="en-US" dirty="0"/>
              <a:t>Scrum is adaptive in its ability to define the requirements of the project during development. It’s flexible to change due to its short (2 to 4 week) sprints. </a:t>
            </a:r>
          </a:p>
          <a:p>
            <a:r>
              <a:rPr lang="en-US" dirty="0"/>
              <a:t>After each sprint, the team reflects on how they felt the sprint went and where they can make improvements.</a:t>
            </a:r>
          </a:p>
        </p:txBody>
      </p:sp>
      <p:sp>
        <p:nvSpPr>
          <p:cNvPr id="4" name="Content Placeholder 3">
            <a:extLst>
              <a:ext uri="{FF2B5EF4-FFF2-40B4-BE49-F238E27FC236}">
                <a16:creationId xmlns:a16="http://schemas.microsoft.com/office/drawing/2014/main" id="{E2B30B6A-E91E-3745-94D2-A3B408FFBBFF}"/>
              </a:ext>
            </a:extLst>
          </p:cNvPr>
          <p:cNvSpPr>
            <a:spLocks noGrp="1"/>
          </p:cNvSpPr>
          <p:nvPr>
            <p:ph sz="half" idx="2"/>
          </p:nvPr>
        </p:nvSpPr>
        <p:spPr>
          <a:xfrm>
            <a:off x="6230512" y="737457"/>
            <a:ext cx="4995332" cy="1110721"/>
          </a:xfrm>
        </p:spPr>
        <p:txBody>
          <a:bodyPr/>
          <a:lstStyle/>
          <a:p>
            <a:pPr marL="0" indent="0" algn="ctr">
              <a:buNone/>
            </a:pPr>
            <a:r>
              <a:rPr lang="en-US" sz="3600" b="1" dirty="0"/>
              <a:t>SCRUM ROLES</a:t>
            </a:r>
          </a:p>
          <a:p>
            <a:pPr marL="0" indent="0">
              <a:buNone/>
            </a:pPr>
            <a:endParaRPr lang="en-US" dirty="0"/>
          </a:p>
        </p:txBody>
      </p:sp>
      <p:sp>
        <p:nvSpPr>
          <p:cNvPr id="6" name="TextBox 5">
            <a:extLst>
              <a:ext uri="{FF2B5EF4-FFF2-40B4-BE49-F238E27FC236}">
                <a16:creationId xmlns:a16="http://schemas.microsoft.com/office/drawing/2014/main" id="{02EAE5BF-4E3A-D541-AC75-BDFD473F5423}"/>
              </a:ext>
            </a:extLst>
          </p:cNvPr>
          <p:cNvSpPr txBox="1"/>
          <p:nvPr/>
        </p:nvSpPr>
        <p:spPr>
          <a:xfrm>
            <a:off x="5403077" y="1728018"/>
            <a:ext cx="3014824" cy="2246769"/>
          </a:xfrm>
          <a:prstGeom prst="rect">
            <a:avLst/>
          </a:prstGeom>
          <a:noFill/>
        </p:spPr>
        <p:txBody>
          <a:bodyPr wrap="square" rtlCol="0">
            <a:spAutoFit/>
          </a:bodyPr>
          <a:lstStyle/>
          <a:p>
            <a:r>
              <a:rPr lang="en-US" sz="2800" dirty="0"/>
              <a:t>Product Owner</a:t>
            </a:r>
          </a:p>
          <a:p>
            <a:endParaRPr lang="en-US" sz="2800" dirty="0"/>
          </a:p>
          <a:p>
            <a:endParaRPr lang="en-US" sz="2800" dirty="0"/>
          </a:p>
          <a:p>
            <a:endParaRPr lang="en-US" sz="2800" dirty="0"/>
          </a:p>
          <a:p>
            <a:endParaRPr lang="en-US" sz="2800" dirty="0"/>
          </a:p>
        </p:txBody>
      </p:sp>
      <p:sp>
        <p:nvSpPr>
          <p:cNvPr id="7" name="TextBox 6">
            <a:extLst>
              <a:ext uri="{FF2B5EF4-FFF2-40B4-BE49-F238E27FC236}">
                <a16:creationId xmlns:a16="http://schemas.microsoft.com/office/drawing/2014/main" id="{BF038DC5-77F3-6043-8514-DC3BB5A74CEB}"/>
              </a:ext>
            </a:extLst>
          </p:cNvPr>
          <p:cNvSpPr txBox="1"/>
          <p:nvPr/>
        </p:nvSpPr>
        <p:spPr>
          <a:xfrm>
            <a:off x="9235136" y="1688957"/>
            <a:ext cx="2669389" cy="584775"/>
          </a:xfrm>
          <a:prstGeom prst="rect">
            <a:avLst/>
          </a:prstGeom>
          <a:noFill/>
        </p:spPr>
        <p:txBody>
          <a:bodyPr wrap="square" rtlCol="0">
            <a:spAutoFit/>
          </a:bodyPr>
          <a:lstStyle/>
          <a:p>
            <a:r>
              <a:rPr lang="en-US" sz="3200" dirty="0"/>
              <a:t>Scrum Master</a:t>
            </a:r>
            <a:endParaRPr lang="en-US" dirty="0"/>
          </a:p>
        </p:txBody>
      </p:sp>
      <p:sp>
        <p:nvSpPr>
          <p:cNvPr id="8" name="TextBox 7">
            <a:extLst>
              <a:ext uri="{FF2B5EF4-FFF2-40B4-BE49-F238E27FC236}">
                <a16:creationId xmlns:a16="http://schemas.microsoft.com/office/drawing/2014/main" id="{1F376D23-DF25-A444-8007-E942EB7CD743}"/>
              </a:ext>
            </a:extLst>
          </p:cNvPr>
          <p:cNvSpPr txBox="1"/>
          <p:nvPr/>
        </p:nvSpPr>
        <p:spPr>
          <a:xfrm>
            <a:off x="7106174" y="4522148"/>
            <a:ext cx="3014824" cy="954107"/>
          </a:xfrm>
          <a:prstGeom prst="rect">
            <a:avLst/>
          </a:prstGeom>
          <a:noFill/>
        </p:spPr>
        <p:txBody>
          <a:bodyPr wrap="square" rtlCol="0">
            <a:spAutoFit/>
          </a:bodyPr>
          <a:lstStyle/>
          <a:p>
            <a:r>
              <a:rPr lang="en-US" sz="2800" dirty="0"/>
              <a:t>Development Team</a:t>
            </a:r>
          </a:p>
          <a:p>
            <a:endParaRPr lang="en-US" sz="2800" dirty="0"/>
          </a:p>
        </p:txBody>
      </p:sp>
      <p:pic>
        <p:nvPicPr>
          <p:cNvPr id="11" name="Picture 10" descr="Man wearing black t-shirt and headset sitting in front of orange and black keyboard in dimly lit room with blue walls">
            <a:extLst>
              <a:ext uri="{FF2B5EF4-FFF2-40B4-BE49-F238E27FC236}">
                <a16:creationId xmlns:a16="http://schemas.microsoft.com/office/drawing/2014/main" id="{29A85B34-66A6-5D4A-AA46-C5352B4A95C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46868" y="5045176"/>
            <a:ext cx="2533436" cy="1688957"/>
          </a:xfrm>
          <a:prstGeom prst="rect">
            <a:avLst/>
          </a:prstGeom>
        </p:spPr>
      </p:pic>
      <p:pic>
        <p:nvPicPr>
          <p:cNvPr id="13" name="Picture 12" descr="Two business people communicating">
            <a:extLst>
              <a:ext uri="{FF2B5EF4-FFF2-40B4-BE49-F238E27FC236}">
                <a16:creationId xmlns:a16="http://schemas.microsoft.com/office/drawing/2014/main" id="{905C3A2E-5AF9-C949-A52A-F0E8B42BC2A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flipV="1">
            <a:off x="5339227" y="2289878"/>
            <a:ext cx="2535023" cy="1556928"/>
          </a:xfrm>
          <a:prstGeom prst="rect">
            <a:avLst/>
          </a:prstGeom>
        </p:spPr>
      </p:pic>
      <p:pic>
        <p:nvPicPr>
          <p:cNvPr id="15" name="Picture 14" descr="People in a meeting">
            <a:extLst>
              <a:ext uri="{FF2B5EF4-FFF2-40B4-BE49-F238E27FC236}">
                <a16:creationId xmlns:a16="http://schemas.microsoft.com/office/drawing/2014/main" id="{B45E702E-0F62-9649-9A11-FD7C19A3D85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235136" y="2236318"/>
            <a:ext cx="2533436" cy="1610487"/>
          </a:xfrm>
          <a:prstGeom prst="rect">
            <a:avLst/>
          </a:prstGeom>
        </p:spPr>
      </p:pic>
      <p:sp>
        <p:nvSpPr>
          <p:cNvPr id="16" name="Left-Up Arrow 15">
            <a:extLst>
              <a:ext uri="{FF2B5EF4-FFF2-40B4-BE49-F238E27FC236}">
                <a16:creationId xmlns:a16="http://schemas.microsoft.com/office/drawing/2014/main" id="{E683003B-8BA8-2946-BFCB-20AA3683446A}"/>
              </a:ext>
            </a:extLst>
          </p:cNvPr>
          <p:cNvSpPr/>
          <p:nvPr/>
        </p:nvSpPr>
        <p:spPr>
          <a:xfrm rot="16200000">
            <a:off x="10325421" y="856465"/>
            <a:ext cx="881615" cy="919233"/>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Up Arrow 16">
            <a:extLst>
              <a:ext uri="{FF2B5EF4-FFF2-40B4-BE49-F238E27FC236}">
                <a16:creationId xmlns:a16="http://schemas.microsoft.com/office/drawing/2014/main" id="{BA9171A8-0068-4140-8E40-EE51DA3C331A}"/>
              </a:ext>
            </a:extLst>
          </p:cNvPr>
          <p:cNvSpPr/>
          <p:nvPr/>
        </p:nvSpPr>
        <p:spPr>
          <a:xfrm rot="10800000">
            <a:off x="6123034" y="875276"/>
            <a:ext cx="928146" cy="881613"/>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Down Arrow 19">
            <a:extLst>
              <a:ext uri="{FF2B5EF4-FFF2-40B4-BE49-F238E27FC236}">
                <a16:creationId xmlns:a16="http://schemas.microsoft.com/office/drawing/2014/main" id="{51064795-679A-7541-99BD-73C5691F0230}"/>
              </a:ext>
            </a:extLst>
          </p:cNvPr>
          <p:cNvSpPr/>
          <p:nvPr/>
        </p:nvSpPr>
        <p:spPr>
          <a:xfrm>
            <a:off x="8360605" y="1572580"/>
            <a:ext cx="547195" cy="29915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608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BC3F-87F3-BC4F-A2EB-7900E432CF21}"/>
              </a:ext>
            </a:extLst>
          </p:cNvPr>
          <p:cNvSpPr>
            <a:spLocks noGrp="1"/>
          </p:cNvSpPr>
          <p:nvPr>
            <p:ph type="title"/>
          </p:nvPr>
        </p:nvSpPr>
        <p:spPr/>
        <p:txBody>
          <a:bodyPr/>
          <a:lstStyle/>
          <a:p>
            <a:pPr algn="ctr"/>
            <a:r>
              <a:rPr lang="en-US" dirty="0">
                <a:latin typeface="Aharoni" panose="02010803020104030203" pitchFamily="2" charset="-79"/>
                <a:cs typeface="Aharoni" panose="02010803020104030203" pitchFamily="2" charset="-79"/>
              </a:rPr>
              <a:t>Scrum Roles</a:t>
            </a:r>
          </a:p>
        </p:txBody>
      </p:sp>
      <p:sp>
        <p:nvSpPr>
          <p:cNvPr id="3" name="Text Placeholder 2">
            <a:extLst>
              <a:ext uri="{FF2B5EF4-FFF2-40B4-BE49-F238E27FC236}">
                <a16:creationId xmlns:a16="http://schemas.microsoft.com/office/drawing/2014/main" id="{E716E002-E976-FA4B-85FD-9CFC4E9AAF80}"/>
              </a:ext>
            </a:extLst>
          </p:cNvPr>
          <p:cNvSpPr>
            <a:spLocks noGrp="1"/>
          </p:cNvSpPr>
          <p:nvPr>
            <p:ph type="body" idx="1"/>
          </p:nvPr>
        </p:nvSpPr>
        <p:spPr>
          <a:xfrm>
            <a:off x="1042459" y="1777736"/>
            <a:ext cx="4709054" cy="576262"/>
          </a:xfrm>
        </p:spPr>
        <p:txBody>
          <a:bodyPr/>
          <a:lstStyle/>
          <a:p>
            <a:pPr algn="ctr"/>
            <a:r>
              <a:rPr lang="en-US" dirty="0">
                <a:latin typeface="Aharoni" panose="02010803020104030203" pitchFamily="2" charset="-79"/>
                <a:cs typeface="Aharoni" panose="02010803020104030203" pitchFamily="2" charset="-79"/>
              </a:rPr>
              <a:t>Product Owner</a:t>
            </a:r>
          </a:p>
        </p:txBody>
      </p:sp>
      <p:sp>
        <p:nvSpPr>
          <p:cNvPr id="4" name="Content Placeholder 3">
            <a:extLst>
              <a:ext uri="{FF2B5EF4-FFF2-40B4-BE49-F238E27FC236}">
                <a16:creationId xmlns:a16="http://schemas.microsoft.com/office/drawing/2014/main" id="{A5338028-C9D7-1942-89BC-30CD196EEBEA}"/>
              </a:ext>
            </a:extLst>
          </p:cNvPr>
          <p:cNvSpPr>
            <a:spLocks noGrp="1"/>
          </p:cNvSpPr>
          <p:nvPr>
            <p:ph sz="half" idx="2"/>
          </p:nvPr>
        </p:nvSpPr>
        <p:spPr>
          <a:xfrm>
            <a:off x="685801" y="2353998"/>
            <a:ext cx="4996923" cy="3437201"/>
          </a:xfrm>
        </p:spPr>
        <p:txBody>
          <a:bodyPr>
            <a:normAutofit fontScale="62500" lnSpcReduction="20000"/>
          </a:bodyPr>
          <a:lstStyle/>
          <a:p>
            <a:r>
              <a:rPr lang="en-US" sz="1900" dirty="0">
                <a:latin typeface="Cambria" panose="02040503050406030204" pitchFamily="18" charset="0"/>
              </a:rPr>
              <a:t>Liaison between the client and the Scrum Team.</a:t>
            </a:r>
          </a:p>
          <a:p>
            <a:r>
              <a:rPr lang="en-US" sz="1900" dirty="0">
                <a:latin typeface="Cambria" panose="02040503050406030204" pitchFamily="18" charset="0"/>
              </a:rPr>
              <a:t>Creates and maintains the product backlog. The product backlog lists all the requirements for the project based on the client's requests. </a:t>
            </a:r>
          </a:p>
          <a:p>
            <a:r>
              <a:rPr lang="en-US" sz="1900" dirty="0">
                <a:latin typeface="Cambria" panose="02040503050406030204" pitchFamily="18" charset="0"/>
              </a:rPr>
              <a:t>Prioritizes work based on the product backlog to ensure that the desired outcomes are met in a timely manner.</a:t>
            </a:r>
          </a:p>
          <a:p>
            <a:r>
              <a:rPr lang="en-US" sz="1900" dirty="0">
                <a:latin typeface="Cambria" panose="02040503050406030204" pitchFamily="18" charset="0"/>
              </a:rPr>
              <a:t>Responsible for the products outcome.</a:t>
            </a:r>
          </a:p>
          <a:p>
            <a:r>
              <a:rPr lang="en-US" sz="1900" dirty="0">
                <a:latin typeface="Cambria" panose="02040503050406030204" pitchFamily="18" charset="0"/>
              </a:rPr>
              <a:t>Gathers feedback from the team and the client at the end of each sprint to help optimize the team and prepare for the next sprint.</a:t>
            </a:r>
          </a:p>
          <a:p>
            <a:endParaRPr lang="en-US" sz="1900" dirty="0">
              <a:latin typeface="Cambria" panose="02040503050406030204" pitchFamily="18" charset="0"/>
            </a:endParaRPr>
          </a:p>
          <a:p>
            <a:endParaRPr lang="en-US" sz="1900" dirty="0">
              <a:latin typeface="Cambria" panose="02040503050406030204" pitchFamily="18" charset="0"/>
            </a:endParaRPr>
          </a:p>
          <a:p>
            <a:r>
              <a:rPr lang="en-US" sz="1900" dirty="0">
                <a:latin typeface="Cambria" panose="02040503050406030204" pitchFamily="18" charset="0"/>
              </a:rPr>
              <a:t>During the development of the SNHU Travel Application, the Product Owner helped make sure that the client goals were being meet during the development process. They communicated with the client through the entire process and informed the development team of the changes that needed to be made during the sprint.</a:t>
            </a:r>
          </a:p>
          <a:p>
            <a:endParaRPr lang="en-US" dirty="0"/>
          </a:p>
        </p:txBody>
      </p:sp>
      <p:sp>
        <p:nvSpPr>
          <p:cNvPr id="5" name="Text Placeholder 4">
            <a:extLst>
              <a:ext uri="{FF2B5EF4-FFF2-40B4-BE49-F238E27FC236}">
                <a16:creationId xmlns:a16="http://schemas.microsoft.com/office/drawing/2014/main" id="{BC8C95CE-EE66-7549-9826-006B47FFD8AC}"/>
              </a:ext>
            </a:extLst>
          </p:cNvPr>
          <p:cNvSpPr>
            <a:spLocks noGrp="1"/>
          </p:cNvSpPr>
          <p:nvPr>
            <p:ph type="body" sz="quarter" idx="3"/>
          </p:nvPr>
        </p:nvSpPr>
        <p:spPr>
          <a:xfrm>
            <a:off x="6096000" y="1777736"/>
            <a:ext cx="4722813" cy="576262"/>
          </a:xfrm>
        </p:spPr>
        <p:txBody>
          <a:bodyPr/>
          <a:lstStyle/>
          <a:p>
            <a:pPr algn="ctr"/>
            <a:r>
              <a:rPr lang="en-US" dirty="0">
                <a:latin typeface="Aharoni" panose="02010803020104030203" pitchFamily="2" charset="-79"/>
                <a:cs typeface="Aharoni" panose="02010803020104030203" pitchFamily="2" charset="-79"/>
              </a:rPr>
              <a:t>Scrum Master</a:t>
            </a:r>
          </a:p>
        </p:txBody>
      </p:sp>
      <p:sp>
        <p:nvSpPr>
          <p:cNvPr id="6" name="Content Placeholder 5">
            <a:extLst>
              <a:ext uri="{FF2B5EF4-FFF2-40B4-BE49-F238E27FC236}">
                <a16:creationId xmlns:a16="http://schemas.microsoft.com/office/drawing/2014/main" id="{E957CB07-0ED2-7540-913B-E5B7D545D61F}"/>
              </a:ext>
            </a:extLst>
          </p:cNvPr>
          <p:cNvSpPr>
            <a:spLocks noGrp="1"/>
          </p:cNvSpPr>
          <p:nvPr>
            <p:ph sz="quarter" idx="4"/>
          </p:nvPr>
        </p:nvSpPr>
        <p:spPr>
          <a:xfrm>
            <a:off x="5823483" y="2353998"/>
            <a:ext cx="4995334" cy="3437201"/>
          </a:xfrm>
        </p:spPr>
        <p:txBody>
          <a:bodyPr>
            <a:noAutofit/>
          </a:bodyPr>
          <a:lstStyle/>
          <a:p>
            <a:r>
              <a:rPr lang="en-US" sz="1200" dirty="0">
                <a:latin typeface="Cambria" panose="02040503050406030204" pitchFamily="18" charset="0"/>
              </a:rPr>
              <a:t>Works alongside the Product Owner and Scrum team. </a:t>
            </a:r>
          </a:p>
          <a:p>
            <a:r>
              <a:rPr lang="en-US" sz="1200" dirty="0">
                <a:latin typeface="Cambria" panose="02040503050406030204" pitchFamily="18" charset="0"/>
              </a:rPr>
              <a:t>Communicates on behalf of the development team to ensure they have no distractions during the sprint. </a:t>
            </a:r>
          </a:p>
          <a:p>
            <a:r>
              <a:rPr lang="en-US" sz="1200" dirty="0">
                <a:latin typeface="Cambria" panose="02040503050406030204" pitchFamily="18" charset="0"/>
              </a:rPr>
              <a:t>Removes barriers that may impede on the team's progress.</a:t>
            </a:r>
          </a:p>
          <a:p>
            <a:r>
              <a:rPr lang="en-US" sz="1200" dirty="0">
                <a:latin typeface="Cambria" panose="02040503050406030204" pitchFamily="18" charset="0"/>
              </a:rPr>
              <a:t>Creates and maintains the Scrum Events .</a:t>
            </a:r>
          </a:p>
          <a:p>
            <a:r>
              <a:rPr lang="en-US" sz="1200" dirty="0">
                <a:latin typeface="Cambria" panose="02040503050406030204" pitchFamily="18" charset="0"/>
              </a:rPr>
              <a:t>Ensures that the team practice Scrum Theory and work on their daily tasks to meet deadline.</a:t>
            </a:r>
          </a:p>
          <a:p>
            <a:r>
              <a:rPr lang="en-US" sz="1200" dirty="0">
                <a:latin typeface="Cambria" panose="02040503050406030204" pitchFamily="18" charset="0"/>
              </a:rPr>
              <a:t>Scrum Masters do not control the team but instead helps them improve and remain focused on becoming self-organized.</a:t>
            </a:r>
          </a:p>
          <a:p>
            <a:pPr marL="0" indent="0">
              <a:buNone/>
            </a:pPr>
            <a:endParaRPr lang="en-US" sz="1200" dirty="0">
              <a:latin typeface="Cambria" panose="02040503050406030204" pitchFamily="18" charset="0"/>
            </a:endParaRPr>
          </a:p>
          <a:p>
            <a:r>
              <a:rPr lang="en-US" sz="1200" dirty="0">
                <a:latin typeface="Cambria" panose="02040503050406030204" pitchFamily="18" charset="0"/>
              </a:rPr>
              <a:t>During the development of the SNHU Travel application, the Scrum Master helped manage the daily scrum meetings and scrum board. They helped to ensure that the team was working efficiently and remained on task. The Scrum Master helped ensure that the team communicated during the development process for transparency. </a:t>
            </a:r>
          </a:p>
        </p:txBody>
      </p:sp>
      <p:pic>
        <p:nvPicPr>
          <p:cNvPr id="8" name="Picture 7" descr="Two colleagues planning on board with sticky notes">
            <a:extLst>
              <a:ext uri="{FF2B5EF4-FFF2-40B4-BE49-F238E27FC236}">
                <a16:creationId xmlns:a16="http://schemas.microsoft.com/office/drawing/2014/main" id="{02E54B36-C653-D54B-BC29-2995703105F8}"/>
              </a:ext>
            </a:extLst>
          </p:cNvPr>
          <p:cNvPicPr>
            <a:picLocks noChangeAspect="1"/>
          </p:cNvPicPr>
          <p:nvPr/>
        </p:nvPicPr>
        <p:blipFill>
          <a:blip r:embed="rId2" cstate="email">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3711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BC3F-87F3-BC4F-A2EB-7900E432CF21}"/>
              </a:ext>
            </a:extLst>
          </p:cNvPr>
          <p:cNvSpPr>
            <a:spLocks noGrp="1"/>
          </p:cNvSpPr>
          <p:nvPr>
            <p:ph type="title"/>
          </p:nvPr>
        </p:nvSpPr>
        <p:spPr/>
        <p:txBody>
          <a:bodyPr/>
          <a:lstStyle/>
          <a:p>
            <a:pPr algn="ctr"/>
            <a:r>
              <a:rPr lang="en-US" dirty="0">
                <a:latin typeface="Aharoni" panose="02010803020104030203" pitchFamily="2" charset="-79"/>
                <a:cs typeface="Aharoni" panose="02010803020104030203" pitchFamily="2" charset="-79"/>
              </a:rPr>
              <a:t>      Scrum Roles- Development Team</a:t>
            </a:r>
          </a:p>
        </p:txBody>
      </p:sp>
      <p:sp>
        <p:nvSpPr>
          <p:cNvPr id="3" name="Text Placeholder 2">
            <a:extLst>
              <a:ext uri="{FF2B5EF4-FFF2-40B4-BE49-F238E27FC236}">
                <a16:creationId xmlns:a16="http://schemas.microsoft.com/office/drawing/2014/main" id="{E716E002-E976-FA4B-85FD-9CFC4E9AAF80}"/>
              </a:ext>
            </a:extLst>
          </p:cNvPr>
          <p:cNvSpPr>
            <a:spLocks noGrp="1"/>
          </p:cNvSpPr>
          <p:nvPr>
            <p:ph type="body" idx="1"/>
          </p:nvPr>
        </p:nvSpPr>
        <p:spPr>
          <a:xfrm>
            <a:off x="973670" y="2065867"/>
            <a:ext cx="4709054" cy="576262"/>
          </a:xfrm>
        </p:spPr>
        <p:txBody>
          <a:bodyPr/>
          <a:lstStyle/>
          <a:p>
            <a:pPr algn="ctr"/>
            <a:r>
              <a:rPr lang="en-US" dirty="0">
                <a:latin typeface="Aharoni" panose="02010803020104030203" pitchFamily="2" charset="-79"/>
                <a:cs typeface="Aharoni" panose="02010803020104030203" pitchFamily="2" charset="-79"/>
              </a:rPr>
              <a:t>Developer</a:t>
            </a:r>
          </a:p>
        </p:txBody>
      </p:sp>
      <p:sp>
        <p:nvSpPr>
          <p:cNvPr id="4" name="Content Placeholder 3">
            <a:extLst>
              <a:ext uri="{FF2B5EF4-FFF2-40B4-BE49-F238E27FC236}">
                <a16:creationId xmlns:a16="http://schemas.microsoft.com/office/drawing/2014/main" id="{A5338028-C9D7-1942-89BC-30CD196EEBEA}"/>
              </a:ext>
            </a:extLst>
          </p:cNvPr>
          <p:cNvSpPr>
            <a:spLocks noGrp="1"/>
          </p:cNvSpPr>
          <p:nvPr>
            <p:ph sz="half" idx="2"/>
          </p:nvPr>
        </p:nvSpPr>
        <p:spPr>
          <a:xfrm>
            <a:off x="685801" y="2642129"/>
            <a:ext cx="4996923" cy="3149070"/>
          </a:xfrm>
        </p:spPr>
        <p:txBody>
          <a:bodyPr>
            <a:noAutofit/>
          </a:bodyPr>
          <a:lstStyle/>
          <a:p>
            <a:r>
              <a:rPr lang="en-US" sz="1400" dirty="0">
                <a:latin typeface="Cambria" panose="02040503050406030204" pitchFamily="18" charset="0"/>
              </a:rPr>
              <a:t>Creates the clients end-product using the product backlog and scrum board as guidance. </a:t>
            </a:r>
          </a:p>
          <a:p>
            <a:r>
              <a:rPr lang="en-US" sz="1400" dirty="0">
                <a:latin typeface="Cambria" panose="02040503050406030204" pitchFamily="18" charset="0"/>
              </a:rPr>
              <a:t>Team tends to be small and follow the “Two Pizza Rule”. The “Two Pizza Rule” was created to explain that the size of a team should only be large enough to eat two pizzas.</a:t>
            </a:r>
          </a:p>
          <a:p>
            <a:r>
              <a:rPr lang="en-US" sz="1400" dirty="0">
                <a:latin typeface="Cambria" panose="02040503050406030204" pitchFamily="18" charset="0"/>
              </a:rPr>
              <a:t>Manages the programming and testing of the product.</a:t>
            </a:r>
          </a:p>
          <a:p>
            <a:r>
              <a:rPr lang="en-US" sz="1400" dirty="0">
                <a:latin typeface="Cambria" panose="02040503050406030204" pitchFamily="18" charset="0"/>
              </a:rPr>
              <a:t>Attend scrum meetings and events to ensure they are current on the project's goals and tasks.</a:t>
            </a:r>
          </a:p>
          <a:p>
            <a:r>
              <a:rPr lang="en-US" sz="1400" dirty="0">
                <a:latin typeface="Cambria" panose="02040503050406030204" pitchFamily="18" charset="0"/>
              </a:rPr>
              <a:t>Works with the testing team to create a “done” product.</a:t>
            </a:r>
          </a:p>
          <a:p>
            <a:r>
              <a:rPr lang="en-US" sz="1400" dirty="0">
                <a:latin typeface="Cambria" panose="02040503050406030204" pitchFamily="18" charset="0"/>
              </a:rPr>
              <a:t>During the SNHU Travel project, the development team was able to utilize the user stories to complete the requirements of the project. They were flexible to the changes made mid-production. They participated in the daily meetings to stay connected and updated with one another. </a:t>
            </a:r>
          </a:p>
        </p:txBody>
      </p:sp>
      <p:sp>
        <p:nvSpPr>
          <p:cNvPr id="5" name="Text Placeholder 4">
            <a:extLst>
              <a:ext uri="{FF2B5EF4-FFF2-40B4-BE49-F238E27FC236}">
                <a16:creationId xmlns:a16="http://schemas.microsoft.com/office/drawing/2014/main" id="{BC8C95CE-EE66-7549-9826-006B47FFD8AC}"/>
              </a:ext>
            </a:extLst>
          </p:cNvPr>
          <p:cNvSpPr>
            <a:spLocks noGrp="1"/>
          </p:cNvSpPr>
          <p:nvPr>
            <p:ph type="body" sz="quarter" idx="3"/>
          </p:nvPr>
        </p:nvSpPr>
        <p:spPr>
          <a:xfrm>
            <a:off x="6094413" y="2065867"/>
            <a:ext cx="4722813" cy="576262"/>
          </a:xfrm>
        </p:spPr>
        <p:txBody>
          <a:bodyPr/>
          <a:lstStyle/>
          <a:p>
            <a:pPr algn="ctr"/>
            <a:r>
              <a:rPr lang="en-US" dirty="0">
                <a:latin typeface="Aharoni" panose="02010803020104030203" pitchFamily="2" charset="-79"/>
                <a:cs typeface="Aharoni" panose="02010803020104030203" pitchFamily="2" charset="-79"/>
              </a:rPr>
              <a:t>Tester</a:t>
            </a:r>
          </a:p>
        </p:txBody>
      </p:sp>
      <p:sp>
        <p:nvSpPr>
          <p:cNvPr id="6" name="Content Placeholder 5">
            <a:extLst>
              <a:ext uri="{FF2B5EF4-FFF2-40B4-BE49-F238E27FC236}">
                <a16:creationId xmlns:a16="http://schemas.microsoft.com/office/drawing/2014/main" id="{E957CB07-0ED2-7540-913B-E5B7D545D61F}"/>
              </a:ext>
            </a:extLst>
          </p:cNvPr>
          <p:cNvSpPr>
            <a:spLocks noGrp="1"/>
          </p:cNvSpPr>
          <p:nvPr>
            <p:ph sz="quarter" idx="4"/>
          </p:nvPr>
        </p:nvSpPr>
        <p:spPr>
          <a:xfrm>
            <a:off x="5823483" y="2642130"/>
            <a:ext cx="4995334" cy="3606270"/>
          </a:xfrm>
        </p:spPr>
        <p:txBody>
          <a:bodyPr>
            <a:normAutofit fontScale="85000" lnSpcReduction="20000"/>
          </a:bodyPr>
          <a:lstStyle/>
          <a:p>
            <a:r>
              <a:rPr lang="en-US" sz="1700" dirty="0">
                <a:latin typeface="Cambria" panose="02040503050406030204" pitchFamily="18" charset="0"/>
              </a:rPr>
              <a:t>Part of the development team</a:t>
            </a:r>
          </a:p>
          <a:p>
            <a:r>
              <a:rPr lang="en-US" sz="1700" dirty="0">
                <a:latin typeface="Cambria" panose="02040503050406030204" pitchFamily="18" charset="0"/>
              </a:rPr>
              <a:t>Creates testing criteria based on user stories.</a:t>
            </a:r>
          </a:p>
          <a:p>
            <a:r>
              <a:rPr lang="en-US" sz="1700" dirty="0">
                <a:latin typeface="Cambria" panose="02040503050406030204" pitchFamily="18" charset="0"/>
              </a:rPr>
              <a:t>Checks for any flows in development that could lead to bugs and/or crashes. </a:t>
            </a:r>
          </a:p>
          <a:p>
            <a:r>
              <a:rPr lang="en-US" sz="1700" b="0" i="0" dirty="0">
                <a:effectLst/>
                <a:latin typeface="Cambria" panose="02040503050406030204" pitchFamily="18" charset="0"/>
              </a:rPr>
              <a:t>Implements different types of testing: </a:t>
            </a:r>
          </a:p>
          <a:p>
            <a:pPr lvl="1"/>
            <a:r>
              <a:rPr lang="en-US" sz="1700" dirty="0">
                <a:latin typeface="Cambria" panose="02040503050406030204" pitchFamily="18" charset="0"/>
              </a:rPr>
              <a:t>A</a:t>
            </a:r>
            <a:r>
              <a:rPr lang="en-US" sz="1700" b="0" i="0" dirty="0">
                <a:effectLst/>
                <a:latin typeface="Cambria" panose="02040503050406030204" pitchFamily="18" charset="0"/>
              </a:rPr>
              <a:t>utomated regression testing</a:t>
            </a:r>
          </a:p>
          <a:p>
            <a:pPr lvl="1"/>
            <a:r>
              <a:rPr lang="en-US" sz="1700" dirty="0">
                <a:latin typeface="Cambria" panose="02040503050406030204" pitchFamily="18" charset="0"/>
              </a:rPr>
              <a:t>V</a:t>
            </a:r>
            <a:r>
              <a:rPr lang="en-US" sz="1700" b="0" i="0" dirty="0">
                <a:effectLst/>
                <a:latin typeface="Cambria" panose="02040503050406030204" pitchFamily="18" charset="0"/>
              </a:rPr>
              <a:t>alue-driven and risk-based testing</a:t>
            </a:r>
          </a:p>
          <a:p>
            <a:pPr lvl="1"/>
            <a:r>
              <a:rPr lang="en-US" sz="1700" dirty="0">
                <a:latin typeface="Cambria" panose="02040503050406030204" pitchFamily="18" charset="0"/>
              </a:rPr>
              <a:t>A</a:t>
            </a:r>
            <a:r>
              <a:rPr lang="en-US" sz="1700" b="0" i="0" dirty="0">
                <a:effectLst/>
                <a:latin typeface="Cambria" panose="02040503050406030204" pitchFamily="18" charset="0"/>
              </a:rPr>
              <a:t>cceptance test-driven development</a:t>
            </a:r>
            <a:endParaRPr lang="en-US" sz="1700" dirty="0">
              <a:latin typeface="Cambria" panose="02040503050406030204" pitchFamily="18" charset="0"/>
            </a:endParaRPr>
          </a:p>
          <a:p>
            <a:r>
              <a:rPr lang="en-US" sz="1700" dirty="0">
                <a:latin typeface="Cambria" panose="02040503050406030204" pitchFamily="18" charset="0"/>
              </a:rPr>
              <a:t>During the SNHU Travel project, they ensured that the programs operated as requested before completion. They reached out the Product Owner when testing criteria was unsure. Having testers ensures that the program works and any bugs are resolved quickly</a:t>
            </a:r>
            <a:r>
              <a:rPr lang="en-US" sz="2200" dirty="0">
                <a:latin typeface="Cambria" panose="02040503050406030204" pitchFamily="18" charset="0"/>
              </a:rPr>
              <a:t>.</a:t>
            </a:r>
          </a:p>
          <a:p>
            <a:pPr marL="457200" lvl="1" indent="0">
              <a:buNone/>
            </a:pPr>
            <a:endParaRPr lang="en-US" dirty="0"/>
          </a:p>
          <a:p>
            <a:endParaRPr lang="en-US" dirty="0"/>
          </a:p>
        </p:txBody>
      </p:sp>
      <p:pic>
        <p:nvPicPr>
          <p:cNvPr id="8" name="Picture 7" descr="Student working on a computer">
            <a:extLst>
              <a:ext uri="{FF2B5EF4-FFF2-40B4-BE49-F238E27FC236}">
                <a16:creationId xmlns:a16="http://schemas.microsoft.com/office/drawing/2014/main" id="{FAE07098-E4E7-8C41-A226-AD4B05E2E1C3}"/>
              </a:ext>
            </a:extLst>
          </p:cNvPr>
          <p:cNvPicPr>
            <a:picLocks noChangeAspect="1"/>
          </p:cNvPicPr>
          <p:nvPr/>
        </p:nvPicPr>
        <p:blipFill>
          <a:blip r:embed="rId2" cstate="email">
            <a:alphaModFix amt="85000"/>
            <a:extLst>
              <a:ext uri="{28A0092B-C50C-407E-A947-70E740481C1C}">
                <a14:useLocalDpi xmlns:a14="http://schemas.microsoft.com/office/drawing/2010/main" val="0"/>
              </a:ext>
            </a:extLst>
          </a:blip>
          <a:stretch>
            <a:fillRect/>
          </a:stretch>
        </p:blipFill>
        <p:spPr>
          <a:xfrm>
            <a:off x="10159348" y="0"/>
            <a:ext cx="2032651" cy="1324303"/>
          </a:xfrm>
          <a:prstGeom prst="rect">
            <a:avLst/>
          </a:prstGeom>
        </p:spPr>
      </p:pic>
      <p:pic>
        <p:nvPicPr>
          <p:cNvPr id="10" name="Picture 9" descr="Person looking at a computer screen">
            <a:extLst>
              <a:ext uri="{FF2B5EF4-FFF2-40B4-BE49-F238E27FC236}">
                <a16:creationId xmlns:a16="http://schemas.microsoft.com/office/drawing/2014/main" id="{B6654D0B-EC1D-6346-A4DD-8F6552001CCB}"/>
              </a:ext>
            </a:extLst>
          </p:cNvPr>
          <p:cNvPicPr>
            <a:picLocks noChangeAspect="1"/>
          </p:cNvPicPr>
          <p:nvPr/>
        </p:nvPicPr>
        <p:blipFill>
          <a:blip r:embed="rId3" cstate="email">
            <a:alphaModFix amt="70000"/>
            <a:extLst>
              <a:ext uri="{28A0092B-C50C-407E-A947-70E740481C1C}">
                <a14:useLocalDpi xmlns:a14="http://schemas.microsoft.com/office/drawing/2010/main" val="0"/>
              </a:ext>
            </a:extLst>
          </a:blip>
          <a:stretch>
            <a:fillRect/>
          </a:stretch>
        </p:blipFill>
        <p:spPr>
          <a:xfrm>
            <a:off x="1" y="33338"/>
            <a:ext cx="2032652" cy="1324304"/>
          </a:xfrm>
          <a:prstGeom prst="rect">
            <a:avLst/>
          </a:prstGeom>
        </p:spPr>
      </p:pic>
      <p:pic>
        <p:nvPicPr>
          <p:cNvPr id="12" name="Picture 11" descr="Program coding on a computer screen">
            <a:extLst>
              <a:ext uri="{FF2B5EF4-FFF2-40B4-BE49-F238E27FC236}">
                <a16:creationId xmlns:a16="http://schemas.microsoft.com/office/drawing/2014/main" id="{80C44AFC-CB5A-4144-BB74-EBCFF808B859}"/>
              </a:ext>
            </a:extLst>
          </p:cNvPr>
          <p:cNvPicPr>
            <a:picLocks noChangeAspect="1"/>
          </p:cNvPicPr>
          <p:nvPr/>
        </p:nvPicPr>
        <p:blipFill>
          <a:blip r:embed="rId4" cstate="email">
            <a:alphaModFix amt="5000"/>
            <a:extLst>
              <a:ext uri="{28A0092B-C50C-407E-A947-70E740481C1C}">
                <a14:useLocalDpi xmlns:a14="http://schemas.microsoft.com/office/drawing/2010/main" val="0"/>
              </a:ext>
            </a:extLst>
          </a:blip>
          <a:stretch>
            <a:fillRect/>
          </a:stretch>
        </p:blipFill>
        <p:spPr>
          <a:xfrm>
            <a:off x="1" y="0"/>
            <a:ext cx="12191998" cy="6858000"/>
          </a:xfrm>
          <a:prstGeom prst="rect">
            <a:avLst/>
          </a:prstGeom>
        </p:spPr>
      </p:pic>
    </p:spTree>
    <p:extLst>
      <p:ext uri="{BB962C8B-B14F-4D97-AF65-F5344CB8AC3E}">
        <p14:creationId xmlns:p14="http://schemas.microsoft.com/office/powerpoint/2010/main" val="3790819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FCEDF-7797-674B-9E65-E1DB06A0FE9D}"/>
              </a:ext>
            </a:extLst>
          </p:cNvPr>
          <p:cNvSpPr>
            <a:spLocks noGrp="1"/>
          </p:cNvSpPr>
          <p:nvPr>
            <p:ph type="title"/>
          </p:nvPr>
        </p:nvSpPr>
        <p:spPr/>
        <p:txBody>
          <a:bodyPr/>
          <a:lstStyle/>
          <a:p>
            <a:pPr algn="ctr"/>
            <a:r>
              <a:rPr lang="en-US" dirty="0">
                <a:latin typeface="Aharoni" panose="020F0502020204030204" pitchFamily="34" charset="0"/>
                <a:cs typeface="Aharoni" panose="020F0502020204030204" pitchFamily="34" charset="0"/>
              </a:rPr>
              <a:t>Why agile over waterfall?</a:t>
            </a:r>
          </a:p>
        </p:txBody>
      </p:sp>
      <p:sp>
        <p:nvSpPr>
          <p:cNvPr id="4" name="Content Placeholder 3">
            <a:extLst>
              <a:ext uri="{FF2B5EF4-FFF2-40B4-BE49-F238E27FC236}">
                <a16:creationId xmlns:a16="http://schemas.microsoft.com/office/drawing/2014/main" id="{A5217571-1577-CE4D-9C5A-21FB20484BFD}"/>
              </a:ext>
            </a:extLst>
          </p:cNvPr>
          <p:cNvSpPr>
            <a:spLocks noGrp="1"/>
          </p:cNvSpPr>
          <p:nvPr>
            <p:ph sz="half" idx="2"/>
          </p:nvPr>
        </p:nvSpPr>
        <p:spPr/>
        <p:txBody>
          <a:bodyPr>
            <a:normAutofit fontScale="85000" lnSpcReduction="20000"/>
          </a:bodyPr>
          <a:lstStyle/>
          <a:p>
            <a:r>
              <a:rPr lang="en-US" dirty="0"/>
              <a:t>During the development of the SNHU Travel project, using Agile allowed for the team to remain open to last minute changes.</a:t>
            </a:r>
          </a:p>
          <a:p>
            <a:r>
              <a:rPr lang="en-US" dirty="0"/>
              <a:t>Waterfall is plan-driven and only works when the projects plan is laid out fully in the beginning. Agile is an adaptive approach to project management. Agile understands that the project’s requirements may change during development.</a:t>
            </a:r>
          </a:p>
          <a:p>
            <a:r>
              <a:rPr lang="en-US" dirty="0"/>
              <a:t>Clients are more involved in the projects planning when using Agile. The customer input is valued throughout the process so that they are aware of the projects status at the end of each sprint.</a:t>
            </a:r>
          </a:p>
          <a:p>
            <a:pPr marL="0" indent="0">
              <a:buNone/>
            </a:pPr>
            <a:r>
              <a:rPr lang="en-US" dirty="0"/>
              <a:t> </a:t>
            </a:r>
          </a:p>
        </p:txBody>
      </p:sp>
      <p:sp>
        <p:nvSpPr>
          <p:cNvPr id="6" name="Content Placeholder 5">
            <a:extLst>
              <a:ext uri="{FF2B5EF4-FFF2-40B4-BE49-F238E27FC236}">
                <a16:creationId xmlns:a16="http://schemas.microsoft.com/office/drawing/2014/main" id="{90C3F266-689C-3445-9F41-F42E73B6784B}"/>
              </a:ext>
            </a:extLst>
          </p:cNvPr>
          <p:cNvSpPr>
            <a:spLocks noGrp="1"/>
          </p:cNvSpPr>
          <p:nvPr>
            <p:ph sz="quarter" idx="4"/>
          </p:nvPr>
        </p:nvSpPr>
        <p:spPr/>
        <p:txBody>
          <a:bodyPr>
            <a:normAutofit fontScale="85000" lnSpcReduction="20000"/>
          </a:bodyPr>
          <a:lstStyle/>
          <a:p>
            <a:r>
              <a:rPr lang="en-US" dirty="0"/>
              <a:t>Agile aids in ensuring the client receives a product that they approve of without being blindsided in the end.</a:t>
            </a:r>
          </a:p>
          <a:p>
            <a:r>
              <a:rPr lang="en-US" dirty="0"/>
              <a:t>Agile can help save costs but reducing bottlenecks in the project that could result in more man hours. It also helps minimize the projects overall production time.</a:t>
            </a:r>
          </a:p>
        </p:txBody>
      </p:sp>
      <p:pic>
        <p:nvPicPr>
          <p:cNvPr id="13" name="Picture 12" descr="Yellow question mark">
            <a:extLst>
              <a:ext uri="{FF2B5EF4-FFF2-40B4-BE49-F238E27FC236}">
                <a16:creationId xmlns:a16="http://schemas.microsoft.com/office/drawing/2014/main" id="{B429723D-941F-A440-8A69-7C291649BC54}"/>
              </a:ext>
            </a:extLst>
          </p:cNvPr>
          <p:cNvPicPr>
            <a:picLocks noChangeAspect="1"/>
          </p:cNvPicPr>
          <p:nvPr/>
        </p:nvPicPr>
        <p:blipFill>
          <a:blip r:embed="rId2" cstate="email">
            <a:alphaModFix amt="20000"/>
            <a:extLst>
              <a:ext uri="{28A0092B-C50C-407E-A947-70E740481C1C}">
                <a14:useLocalDpi xmlns:a14="http://schemas.microsoft.com/office/drawing/2010/main" val="0"/>
              </a:ext>
            </a:extLst>
          </a:blip>
          <a:stretch>
            <a:fillRect/>
          </a:stretch>
        </p:blipFill>
        <p:spPr>
          <a:xfrm>
            <a:off x="1" y="0"/>
            <a:ext cx="12191999" cy="6903374"/>
          </a:xfrm>
          <a:prstGeom prst="rect">
            <a:avLst/>
          </a:prstGeom>
        </p:spPr>
      </p:pic>
    </p:spTree>
    <p:extLst>
      <p:ext uri="{BB962C8B-B14F-4D97-AF65-F5344CB8AC3E}">
        <p14:creationId xmlns:p14="http://schemas.microsoft.com/office/powerpoint/2010/main" val="35946690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1828</TotalTime>
  <Words>1232</Words>
  <Application>Microsoft Macintosh PowerPoint</Application>
  <PresentationFormat>Widescreen</PresentationFormat>
  <Paragraphs>90</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 Unicode MS</vt:lpstr>
      <vt:lpstr>Aharoni</vt:lpstr>
      <vt:lpstr>American Typewriter</vt:lpstr>
      <vt:lpstr>Arial</vt:lpstr>
      <vt:lpstr>Avenir Next Condensed</vt:lpstr>
      <vt:lpstr>Calibri</vt:lpstr>
      <vt:lpstr>Calibri Light</vt:lpstr>
      <vt:lpstr>Cambria</vt:lpstr>
      <vt:lpstr>Roboto</vt:lpstr>
      <vt:lpstr>Celestial</vt:lpstr>
      <vt:lpstr>Agile project Management</vt:lpstr>
      <vt:lpstr>history</vt:lpstr>
      <vt:lpstr>Agile manifesto</vt:lpstr>
      <vt:lpstr>AGILE VS WATERFALL</vt:lpstr>
      <vt:lpstr>SDLC- AGILE Methodology</vt:lpstr>
      <vt:lpstr>Scrum Approach</vt:lpstr>
      <vt:lpstr>Scrum Roles</vt:lpstr>
      <vt:lpstr>      Scrum Roles- Development Team</vt:lpstr>
      <vt:lpstr>Why agile over waterfall?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project Management</dc:title>
  <dc:creator>Burnham, Latisha</dc:creator>
  <cp:lastModifiedBy>Burnham, Latisha</cp:lastModifiedBy>
  <cp:revision>4</cp:revision>
  <dcterms:created xsi:type="dcterms:W3CDTF">2023-06-17T18:48:38Z</dcterms:created>
  <dcterms:modified xsi:type="dcterms:W3CDTF">2023-06-24T22:52:30Z</dcterms:modified>
</cp:coreProperties>
</file>